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32"/>
  </p:notes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  <p:sldId id="275" r:id="rId12"/>
    <p:sldId id="273" r:id="rId13"/>
    <p:sldId id="274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2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1138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3/7/2025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3/7/2025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11063139" cy="2971801"/>
          </a:xfrm>
        </p:spPr>
        <p:txBody>
          <a:bodyPr>
            <a:normAutofit/>
          </a:bodyPr>
          <a:lstStyle/>
          <a:p>
            <a:r>
              <a:rPr lang="en-IN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Workforce Data Analysis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B189B93-A7BE-2056-07EC-255FEF2585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B959414-7043-DE41-1F41-0D764A951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BA6136-802B-DBC4-E9C6-40020C6A3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5ADCB7B-CC2D-8981-ABC5-766DF202BBCE}"/>
              </a:ext>
            </a:extLst>
          </p:cNvPr>
          <p:cNvSpPr txBox="1"/>
          <p:nvPr/>
        </p:nvSpPr>
        <p:spPr>
          <a:xfrm>
            <a:off x="215153" y="236668"/>
            <a:ext cx="1176886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Considerations: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accuracy and reliability of these findings depend on the quality and completeness of the data in the Salaries table.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interpretation of these findings should consider external factors, such as economic conditions and industry trends.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assumes that 'EN' is entry level, 'MI' is mid level, and 'SE' is senior level.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071060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D32E7B6-9B1B-8604-04FE-2D4637F3E3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FC609B0B-7FC2-EF8E-786B-9BFBDE3C2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4EB68E-15C0-1B5A-1D6B-03EFD1BCF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49A700-0FFB-FA7C-FA4D-70E186CA58A7}"/>
              </a:ext>
            </a:extLst>
          </p:cNvPr>
          <p:cNvSpPr txBox="1"/>
          <p:nvPr/>
        </p:nvSpPr>
        <p:spPr>
          <a:xfrm>
            <a:off x="1742739" y="355002"/>
            <a:ext cx="80036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Actionable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372F64-2AEE-0ABE-483B-48F03F83CB1B}"/>
              </a:ext>
            </a:extLst>
          </p:cNvPr>
          <p:cNvSpPr txBox="1"/>
          <p:nvPr/>
        </p:nvSpPr>
        <p:spPr>
          <a:xfrm>
            <a:off x="240254" y="1269402"/>
            <a:ext cx="1185810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Career Growth: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High-Growth Job Titles: If you're looking for salary increases, focus on the job titles showing the highest growth percentages from 2023 to 2024. This can guide your upskilling and career moves.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High-Paying Locations: If you're open to relocation, prioritize countries with the highest average salaries for your experience level.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 Remote Work Opportunities: If remote work is a priority, explore countries and companies offering fully remote roles, especially for high-paying positions.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 Domain Switching: If your current field has stagnant salaries, research high-paying job titles in other domains and assess your transferrable skills.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8680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0245CF81-D861-FD76-B72F-6D6A7499B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661C5014-9BC7-6BC3-E16F-73B43C7019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D268BF-10AA-9640-2153-CA0E7CF7D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A8FE03-8AC9-C50A-F226-6435602CC6E4}"/>
              </a:ext>
            </a:extLst>
          </p:cNvPr>
          <p:cNvSpPr txBox="1"/>
          <p:nvPr/>
        </p:nvSpPr>
        <p:spPr>
          <a:xfrm>
            <a:off x="398033" y="333487"/>
            <a:ext cx="1140310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Negotiate Based on Market Data: Use the average salary data to negotiate your salary, especially if you're in a location where salaries exceed the market average.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 Salary Trends: monitor the salary growth over the years, and see how your job title and location are performing.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Part-Time Workers: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High-Paying Part-Time Roles: If you're seeking part-time work, target the top 3 job titles with the highest average salaries.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Companies/HR Departments: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Talent Acquisition and Retention: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Adjust Salaries Competitively: Ensure salaries are competitive, especially in high-growth areas and for in-demand roles.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 Remote Work Options: Attract and retain talent by offering flexible remote work options, particularly for high-performing employees.</a:t>
            </a:r>
          </a:p>
        </p:txBody>
      </p:sp>
    </p:spTree>
    <p:extLst>
      <p:ext uri="{BB962C8B-B14F-4D97-AF65-F5344CB8AC3E}">
        <p14:creationId xmlns:p14="http://schemas.microsoft.com/office/powerpoint/2010/main" val="12106346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178E086-1084-725D-DE3C-CF8E5EB85A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A421139-B741-3E6A-75DB-FF550F54E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310A3D-7626-A63D-E4AA-98E9A76C1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F05899-1606-6BF2-D185-9D4AC68CC4D8}"/>
              </a:ext>
            </a:extLst>
          </p:cNvPr>
          <p:cNvSpPr txBox="1"/>
          <p:nvPr/>
        </p:nvSpPr>
        <p:spPr>
          <a:xfrm>
            <a:off x="484094" y="408791"/>
            <a:ext cx="11381591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Salary Disparities: Identify and address any salary disparities based on location, experience level, or other factors.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Talent in Specific Locations: Focus recruitment efforts on locations with a high concentration of skilled professionals.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Data for Strategic Planning: Use the salary growth data to forecast future salary costs and make informed decisions about hiring and compensation.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Compensation and Benefits: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Performance-Based Raises: Tie salary increases to performance and market trends.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 Competitive Benefits Packages: Enhance benefits packages to attract and retain top talent.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and Update Salary Structures: Regularly review and update salary structures to reflect market conditions.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496889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4C53F59-EA3D-8BB3-0457-40EC8F01BB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CD32513-09C3-58BE-3DD1-4F5A3C185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14CAF2-FCB3-8B22-52A7-32EC14216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A872871-FD1B-62D9-CFC0-26C2E5A72A36}"/>
              </a:ext>
            </a:extLst>
          </p:cNvPr>
          <p:cNvSpPr txBox="1"/>
          <p:nvPr/>
        </p:nvSpPr>
        <p:spPr>
          <a:xfrm>
            <a:off x="763793" y="365760"/>
            <a:ext cx="106931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529900-74F6-8F86-9074-2EC5767A2B65}"/>
              </a:ext>
            </a:extLst>
          </p:cNvPr>
          <p:cNvSpPr txBox="1"/>
          <p:nvPr/>
        </p:nvSpPr>
        <p:spPr>
          <a:xfrm>
            <a:off x="258184" y="1269402"/>
            <a:ext cx="1151068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Descriptive Statistics: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(Mean):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heavily relies on calculating average salaries (AVG(salary), AVG(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salary_in_usd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)). This provides a central tendency measure, showing the typical salary for a group.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COUNT(*) is used to determine the number of employees in different groups (e.g., by company size, job title, location). This gives a sense of the distribution and prevalence of different categories.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and Minimum: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salary_in_usd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is used to find the highest salaries, and ordering by ASC and DESC combined with limit 1 is used to find the lowest and highest values.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1323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1BBB8713-7417-7E82-7561-F0C7A793A9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C5E052D-71B7-CADF-C8D9-2A6D56850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20F8C9-77C5-D7DE-79B7-B2748CAF99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D326D2-11E3-A9F6-B488-E212CE1C90B1}"/>
              </a:ext>
            </a:extLst>
          </p:cNvPr>
          <p:cNvSpPr txBox="1"/>
          <p:nvPr/>
        </p:nvSpPr>
        <p:spPr>
          <a:xfrm>
            <a:off x="322729" y="258184"/>
            <a:ext cx="1177562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Comparative Analysis: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Year-over-Year Comparisons: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compares salary data between different years (2021, 2023, 2024) to identify trends and growth patterns. This allows for tracking changes over time.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Comparisons: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compares salaries across different groups, such as: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Experience levels (EN, MI, SE)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Employment types (FT, PT)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sizes (L, M, S)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Locations 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company_location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employee_residence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titles.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2187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E257EE20-9E31-A9A9-FC23-218DC67BC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97296C1-1A03-308E-BDBA-E82E07ED2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D4D2BD-318C-9FC7-8842-9180D65541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BFD583-264E-AA5C-CC0C-39856836C90A}"/>
              </a:ext>
            </a:extLst>
          </p:cNvPr>
          <p:cNvSpPr txBox="1"/>
          <p:nvPr/>
        </p:nvSpPr>
        <p:spPr>
          <a:xfrm>
            <a:off x="311972" y="355002"/>
            <a:ext cx="11424621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Benchmark Comparisons: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compares the average salary of a subset of data, to the average salary of the entire set of data. For example comparing the average entry level salary in a location, to the average entry level salary market wide.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Relational Analysis: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 clauses are used to combine data from different CTEs (Common Table Expressions), allowing for the analysis of relationships between different variables (e.g., job title and salary growth).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Subqueries: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Subqueries are used to filter and compare data based on conditions derived from other parts of the dataset.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Trend Analysis: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Growth Rate Calculation: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calculates salary growth percentages, providing a quantitative measure of how salaries are changing over time.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Sustained Growth Identification: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uses multiple year comparisons to find locations with sustained growth.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491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833611D2-700D-5E5A-D77E-3FADEA6D9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BC53B07-DA41-2B13-1535-E3C9BF7F2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42CF12-4DA0-46C4-F75F-B60A1C816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7F95BC-1CB7-F5D6-533A-7F806D876B56}"/>
              </a:ext>
            </a:extLst>
          </p:cNvPr>
          <p:cNvSpPr txBox="1"/>
          <p:nvPr/>
        </p:nvSpPr>
        <p:spPr>
          <a:xfrm>
            <a:off x="311972" y="333487"/>
            <a:ext cx="1162901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Conceptual Methodologies: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Role-Based Access Control (Conceptual):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demonstrates the concept of filtering data based on user roles, which is a key principle of access control.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 Switching Guidance (Conceptual):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provides an example of how data analysis can be used to inform career decisions, which is a form of decision support.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Considerations: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choice of methodologies depends on the specific research question and the nature of the data.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It's important to consider potential biases and limitations in the data when interpreting the results.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assumes that the data is accurate, and complete. Data cleaning and validation are very important real world steps.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does not do any statistical analysis, such as finding the standard deviation, or other measures of variance. These would be very useful in a real world application.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7924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723B55E-AAF6-0F38-689C-399F79C0A9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7E517BF-550A-679D-9600-2EE9970AA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839350-38BC-1B69-5461-E325D25F6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7049BB8-19CE-0C84-CB70-3929C58E7370}"/>
              </a:ext>
            </a:extLst>
          </p:cNvPr>
          <p:cNvSpPr txBox="1"/>
          <p:nvPr/>
        </p:nvSpPr>
        <p:spPr>
          <a:xfrm>
            <a:off x="1699708" y="376518"/>
            <a:ext cx="82080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Approaches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45634A-8798-DB4E-289C-E4F6BA8399A0}"/>
              </a:ext>
            </a:extLst>
          </p:cNvPr>
          <p:cNvSpPr txBox="1"/>
          <p:nvPr/>
        </p:nvSpPr>
        <p:spPr>
          <a:xfrm>
            <a:off x="236668" y="1506071"/>
            <a:ext cx="1186168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Exploratory Data Analysis (EDA):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 Data Overview: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begins by querying basic statistics like employee counts by company size, providing an initial overview of the data distribution.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aligns with the core principles of EDA, which aims to understand the data's structure and identify potential patterns.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Identifying Key Trends: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Queries that calculate average salaries, growth percentages, and remote work ratios are all part of exploring the data to uncover key trends and relationships.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GROUP BY and HAVING clauses allows for the identification of trends within specific subgroups.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22769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0CBF5EC9-6529-7649-963C-F0DEFAFE4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FCFAB91-8270-7363-EB87-FDF209D13C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2F3658-063C-E7E0-6AD7-730B1CBDE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4713AAC-A84D-E83E-48EC-64CBAB5CB4CD}"/>
              </a:ext>
            </a:extLst>
          </p:cNvPr>
          <p:cNvSpPr txBox="1"/>
          <p:nvPr/>
        </p:nvSpPr>
        <p:spPr>
          <a:xfrm>
            <a:off x="204395" y="311972"/>
            <a:ext cx="1171507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Comparative Analysis: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Temporal Comparisons: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Comparing salary data across different years (2021, 2023, 2024) is a core comparative approach. This enables the tracking of salary growth and the identification of trends over time.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Categorical Comparisons: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Comparing salaries and remote work ratios across different categories (experience levels, job titles, locations) is another key approach. This allows for the identification of disparities and variations.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Benchmarking: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Comparing a subset of the data to the overall market average, for example comparing a location's entry level salaries to the overall market entry level salaries.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Data Transformation and Manipulation: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and Standardization: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not explicitly shown, the correction of the table name from "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Salaeies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to "Salaries" indicates an awareness of data quality and the need for standardization.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conversion of salaries to USD 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salary_in_usd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is a form of data standardization.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8223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7BD28215-3582-A993-6AC4-044267490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64BC563-EA3C-B087-FDA1-D9C091B51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A26C2A-395E-0286-99BA-98A8A4C147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5ADA66-8F1A-4360-9A86-2C250D3420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11063139" cy="701937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INTODUCTION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C325DB-D11E-B14B-4D32-AEBD5ED07D13}"/>
              </a:ext>
            </a:extLst>
          </p:cNvPr>
          <p:cNvSpPr txBox="1"/>
          <p:nvPr/>
        </p:nvSpPr>
        <p:spPr>
          <a:xfrm>
            <a:off x="279699" y="1818041"/>
            <a:ext cx="11768866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SQL script performs a comprehensive analysis of a Salaries database, designed to hold information about employee salaries, work experience, location, and other relevant factors. 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Salary Benchmarking: By analyzing the highest and lowest average salaries by job title, experience level, company size, 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location, businesses can establish salary benchmarks to remain competitive in the market. 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Growth Markets: The analysis of salary growth rates by job title, location, and experience level will help identify 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regions or industries that are growing faster, enabling companies to focus their expansion strategies on these areas. 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Talent Retention Strategies: Identifying countries and positions offering the highest salaries or observing salary growth 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trends over time will help businesses devise better talent retention strategies by ensuring competitive pay and benefits. 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116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05E028A-3541-E055-EA54-D8B25BEC18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873EB2F-A2A5-21CC-B51A-44A91C2F0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02FB9F-3407-68BB-9059-1253089EF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826A68-6E70-0A64-88ED-5EC97433FC69}"/>
              </a:ext>
            </a:extLst>
          </p:cNvPr>
          <p:cNvSpPr txBox="1"/>
          <p:nvPr/>
        </p:nvSpPr>
        <p:spPr>
          <a:xfrm>
            <a:off x="570155" y="268941"/>
            <a:ext cx="1133856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Data Transformation and Manipulation: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Cleaning and Standardization: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While not explicitly shown, the correction of the table name from "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Salaeies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to "Salaries" indicates an awareness of data quality and the need for standardization.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conversion of salaries to USD 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salary_in_usd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is a form of data standardization.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Enrichment: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UPDATE statements that modify remote work ratios and apply salary increases are examples of data enrichment, where existing data is transformed to create new insights.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Derived Metrics: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calculation of percentage based salary growth is an example of creating derived metrics.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Rule-Based Approach: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Conditional Logic: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CASE statements and WHERE clauses implement rule-based logic, allowing for the filtering and categorization of data based on specific conditions.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Threshold-Based Analysis: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Queries that filter data based on salary thresholds (e.g., $90,000, $100,000) use a threshold-based approach.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597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2CE0C07C-5EEE-5394-D039-AE7DD794E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20E6CCC-FACE-4484-5174-41342D5D7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CFC16F-719D-EF10-A224-EF76C5C5C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A3B843-E135-0507-314D-057BFE2ECAD8}"/>
              </a:ext>
            </a:extLst>
          </p:cNvPr>
          <p:cNvSpPr txBox="1"/>
          <p:nvPr/>
        </p:nvSpPr>
        <p:spPr>
          <a:xfrm>
            <a:off x="570155" y="268941"/>
            <a:ext cx="113385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Granular and Aggregate Analysis: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Aggregate Level: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Queries using AVG(), COUNT(), and SUM() provide an aggregate level overview.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 Level: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update queries, and queries that select all columns, are operating at a record level.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window functions, allows for a combination of both granular and aggregate views.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85260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D13361C-3029-23CF-9E62-D55584B8C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6F3F63B-D4CB-074E-7A14-6D54DCF3D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364D57-6926-3C31-03B0-3996C79D0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85C069-627B-A4D4-FC90-100194DC288A}"/>
              </a:ext>
            </a:extLst>
          </p:cNvPr>
          <p:cNvSpPr txBox="1"/>
          <p:nvPr/>
        </p:nvSpPr>
        <p:spPr>
          <a:xfrm>
            <a:off x="570155" y="268941"/>
            <a:ext cx="113385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5968FF-1DDC-CD79-8BA1-E7B4E157CBEC}"/>
              </a:ext>
            </a:extLst>
          </p:cNvPr>
          <p:cNvSpPr txBox="1"/>
          <p:nvPr/>
        </p:nvSpPr>
        <p:spPr>
          <a:xfrm>
            <a:off x="311972" y="1333948"/>
            <a:ext cx="114246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Salary Trends &amp; Growth: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Significant Salary Growth: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Certain job titles and locations experienced substantial salary increases from 2023 to 2024.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 experience levels (e.g., MI, SE) saw targeted salary adjustments in 2024.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Location-Based Variations: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salaries vary significantly across countries, with some locations consistently offering higher pay for specific experience levels.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Countries with sustained salary growth over multiple years were identified.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Title Disparities: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salaries differ considerably among job titles, highlighting the impact of role and demand on compensation.</a:t>
            </a:r>
          </a:p>
        </p:txBody>
      </p:sp>
    </p:spTree>
    <p:extLst>
      <p:ext uri="{BB962C8B-B14F-4D97-AF65-F5344CB8AC3E}">
        <p14:creationId xmlns:p14="http://schemas.microsoft.com/office/powerpoint/2010/main" val="36453261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BBEBD00F-62AC-02E4-30B9-CD88BD305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8E13E61-8EF1-176A-60C3-98C19A61B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AF2834-009A-A9C1-585F-534ADF8DB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A320C8-06FB-BD48-937A-E41CF8A7F5A5}"/>
              </a:ext>
            </a:extLst>
          </p:cNvPr>
          <p:cNvSpPr txBox="1"/>
          <p:nvPr/>
        </p:nvSpPr>
        <p:spPr>
          <a:xfrm>
            <a:off x="505609" y="290456"/>
            <a:ext cx="11592747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Remote Work &amp; Flexibility: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Increased Remote Work Adoption: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percentage of fully remote roles has changed between 2021 and 2024, with some experience levels showing a greater adoption of remote work.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High-earning employees, particularly in certain locations, are more likely to have fully remote positions.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Location-Specific Remote Policies: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 countries are more conducive to fully remote work, especially for managerial roles.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Employment &amp; Company Dynamics: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Size Impact: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Employee counts vary by company size, providing insights into the distribution of workforce across different organizational scales.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Employment Type Distribution: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proportion of full-time and part-time employees differs across job titles, reflecting variations in work arrangements.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Company Concentration: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Certain countries have a higher concentration of large companies.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2182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EF59FFA6-01D6-46C6-F367-A3D5BEA3F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36323B2-6A56-DC3B-FF31-672978322C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8EE051-825A-7437-CD4D-1B2FB5EB4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62C37D3-7435-5C8B-AD69-8386727DC752}"/>
              </a:ext>
            </a:extLst>
          </p:cNvPr>
          <p:cNvSpPr txBox="1"/>
          <p:nvPr/>
        </p:nvSpPr>
        <p:spPr>
          <a:xfrm>
            <a:off x="333487" y="279698"/>
            <a:ext cx="1157522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Experience Level &amp; Compensation: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Experience-Based Salary Differences: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salaries are strongly correlated with experience level, with senior-level positions commanding higher compensation.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Entry-Level Market Insights: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Locations where entry-level salaries exceed the market average were identified.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Data-Driven Decision-Making: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Salary Benchmarking: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data enables salary benchmarking, allowing for comparisons against market averages and identification of competitive compensation levels.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Career Guidance: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 into high-growth job titles and locations can inform career decisions and domain switching strategies.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HR &amp; Talent Management: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supports data-driven decision-making in HR, including talent acquisition, compensation planning, and remote work policies.</a:t>
            </a:r>
          </a:p>
        </p:txBody>
      </p:sp>
    </p:spTree>
    <p:extLst>
      <p:ext uri="{BB962C8B-B14F-4D97-AF65-F5344CB8AC3E}">
        <p14:creationId xmlns:p14="http://schemas.microsoft.com/office/powerpoint/2010/main" val="31849535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5C8C669D-A6FD-6906-18B6-8775FB4E1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AE62430-6852-E3DE-A6D8-C18F0A2E2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EE8BF3-E51A-D899-029E-9A0E634355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D2A5D3-BC12-612F-A9EF-131EE8257649}"/>
              </a:ext>
            </a:extLst>
          </p:cNvPr>
          <p:cNvSpPr txBox="1"/>
          <p:nvPr/>
        </p:nvSpPr>
        <p:spPr>
          <a:xfrm>
            <a:off x="430306" y="322729"/>
            <a:ext cx="108437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DEC2D3-9228-5C86-7FC2-A86F2EA060B5}"/>
              </a:ext>
            </a:extLst>
          </p:cNvPr>
          <p:cNvSpPr txBox="1"/>
          <p:nvPr/>
        </p:nvSpPr>
        <p:spPr>
          <a:xfrm>
            <a:off x="430306" y="1376979"/>
            <a:ext cx="1144613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1.Dynamic Salary Landscape: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salary market is dynamic, with significant variations observed across different years, job titles, experience levels, and geographical locations.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Salary growth is not uniform, with certain job titles and locations experiencing significantly higher growth rates than others.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Impact of Experience and Location: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Experience level plays a crucial role in determining salary, with senior-level positions consistently commanding higher compensation.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Geographical location significantly influences salary levels, highlighting the importance of considering cost of living and regional economic factors.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9392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7BFEBC5-BF62-676B-4D7D-07139741B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0B8F3F3-6871-6306-7122-6E609A4C2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38C29C-DE1A-4ACE-FC38-12A9BEEF9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4AEBDD-C71C-D2F7-BAF8-DAFD368F5B38}"/>
              </a:ext>
            </a:extLst>
          </p:cNvPr>
          <p:cNvSpPr txBox="1"/>
          <p:nvPr/>
        </p:nvSpPr>
        <p:spPr>
          <a:xfrm>
            <a:off x="408791" y="333487"/>
            <a:ext cx="1149992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Growing Importance of Remote Work: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work is becoming increasingly prevalent, with a noticeable increase in fully remote roles over time.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Companies are increasingly offering remote work options, particularly for high-earning and managerial positions, to attract and retain talent.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Data-Driven Decision-Making: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demonstrates the power of data-driven decision-making in areas such as compensation planning, talent management, and career guidance.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analyzing salary trends and patterns, organizations and individuals can make informed decisions to optimize their outcomes.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Need for Continuous Monitoring: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salary market is constantly evolving, requiring continuous monitoring and analysis to stay informed about emerging trends and patterns.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updates to salary structures and compensation policies are essential to remain competitive and attract top talent.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14366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C2E2C0F-3FC8-F5FC-B692-EC484301A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50BDB7D-54A2-5BBF-C84A-D57DE08948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DE5293-59CF-2149-3688-B1D696283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05A684E-2C62-1676-31C9-BF9810540C84}"/>
              </a:ext>
            </a:extLst>
          </p:cNvPr>
          <p:cNvSpPr txBox="1"/>
          <p:nvPr/>
        </p:nvSpPr>
        <p:spPr>
          <a:xfrm>
            <a:off x="666974" y="311972"/>
            <a:ext cx="1118795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Importance of Data Quality: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quality and accuracy of the data are paramount for meaningful analysis. Data cleaning and validation are essential steps in any data analysis process.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Strategic Implications: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Individuals: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 on developing in-demand skills and targeting high-growth job titles and locations.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Consider pursuing remote work opportunities to enhance work-life balance and expand career options.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Organizations: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competitive compensation packages and flexible work arrangements to attract and retain top talent.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 data analytics to inform strategic decisions related to talent management and compensation planning.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Continuously monitor market trends to adjust to the ever changing world of employment.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96494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634AA844-3F78-68AC-F158-A52034DC1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D55CD79-F525-2C5F-523A-59AB524CAC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5CF903-9401-4AD2-C32A-93C62011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1D29639-0D29-E231-7E3B-77251FED1703}"/>
              </a:ext>
            </a:extLst>
          </p:cNvPr>
          <p:cNvSpPr txBox="1"/>
          <p:nvPr/>
        </p:nvSpPr>
        <p:spPr>
          <a:xfrm>
            <a:off x="365760" y="193638"/>
            <a:ext cx="1146048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Work Optimization: By analyzing trends in remote work (e.g., fully remote positions by country and experience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level), companies can make informed decisions about remote work policies, which is especially relevant in the post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pandemic landscape.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2.Talent Acquisition and Workforce Planning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Targeting Specific Markets for Recruitment: Identifying countries with high-paying jobs or large companies will allow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businesses to target specific regions for recruitment. For instance, understanding which countries offer the highest remote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salary opportunities for certain job titles will help attract talent in remote-friendly regions.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Demand for Experience Levels: Knowing the percentage of employees with different experience levels (e.g., mid-level,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senior) allows for better workforce planning and recruiting strategies. For example, if mid-level employees are being paid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higher in a particular market, businesses can focus on hiring and promoting in that region. </a:t>
            </a:r>
          </a:p>
        </p:txBody>
      </p:sp>
    </p:spTree>
    <p:extLst>
      <p:ext uri="{BB962C8B-B14F-4D97-AF65-F5344CB8AC3E}">
        <p14:creationId xmlns:p14="http://schemas.microsoft.com/office/powerpoint/2010/main" val="1371039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C1A53D7C-4E20-BED4-CF75-A059227D9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8D4121C-AF61-3192-B1F5-B1C282066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959556-C1AB-AA5E-A2E1-ADE601358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CF5F15-748A-A6E0-9641-4FD9CD33B110}"/>
              </a:ext>
            </a:extLst>
          </p:cNvPr>
          <p:cNvSpPr txBox="1"/>
          <p:nvPr/>
        </p:nvSpPr>
        <p:spPr>
          <a:xfrm>
            <a:off x="172122" y="0"/>
            <a:ext cx="1171507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3.Workforce Optimization and Cost Control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Optimizing Salaries by Location: Understanding where senior, mid-level, or entry-level employees are paid the most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least will help businesses make informed decisions about where to hire or relocate talent. For example, if mid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salaries in one country are significantly lower than the global average, businesses might move roles to that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location.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Adjusting Compensation Models: By calculating the average salary increases for each role and experience level,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businesses can plan appropriate pay raises, bonuses, and promotions to ensure employee satisfaction while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maintaining cost-effectiveness.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Workplace Flexibility Analysis: By analyzing the distribution of remote and in-office work, businesses can adjust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their workplace policies to cater to market demand. For instance, if top job titles offering fully remote work are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attracting the best talent, companies can use this data to adjust policies and attract top talent.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3128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EC7321CF-505B-EF82-7089-897147A8F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C10113E-7BEF-31B1-FE62-B9C6093B2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9312ED-40C5-6AAE-7146-9015B99D8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A316CFD-2E30-3C35-8E4D-5F06106DEB4F}"/>
              </a:ext>
            </a:extLst>
          </p:cNvPr>
          <p:cNvSpPr txBox="1"/>
          <p:nvPr/>
        </p:nvSpPr>
        <p:spPr>
          <a:xfrm>
            <a:off x="344245" y="139850"/>
            <a:ext cx="12192000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Findings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Salary Growth: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analyzes salary growth across years, particularly from 2023 to 2024, highlighting job titles and countries with significant increases.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specific increases applied to the 2024 salaries based on experience level.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identifies countries with sustained salary growth over multiple years.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Work: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examines the prevalence of remote work, particularly fully remote roles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remote_ratio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100).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tracks the percentage of remote work by experience level over time (2021 vs. 2024).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also updates remote work ratios based on salary and location.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1998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2C3634A5-C2EE-17BC-EC78-95F123E44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AAB35D1-59E8-A8D9-E916-00E9BF150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FB5476-9E49-CA33-E5AA-931087EF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159B2CF-31A2-0304-FB3E-2FDE6677F89D}"/>
              </a:ext>
            </a:extLst>
          </p:cNvPr>
          <p:cNvSpPr txBox="1"/>
          <p:nvPr/>
        </p:nvSpPr>
        <p:spPr>
          <a:xfrm>
            <a:off x="398033" y="236668"/>
            <a:ext cx="1159674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Location-Based Analysis: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extensively analyzes salary variations across different countries (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company_location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employee_residence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identifies countries with the highest and lowest average salaries for specific experience levels.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also finds the countries with the most large companies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Experience Level Impact: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frequently filters and analyzes data based on experience level (EN, MI, SE).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shows how salaries and remote work trends differ across experience levels.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Job Title Analysis: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calculates average salaries and salary growth for various job titles.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also examines the distribution of employment types (FT, PT) across job title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1705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38DEDFEF-28EE-29EC-20E5-35C8D84628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FD3BFFEE-417F-D507-FFFA-F4608A50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404AC9-A820-00BD-F981-48622C373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A6C5E3D-1095-78C2-8C9E-A026B8719E3C}"/>
              </a:ext>
            </a:extLst>
          </p:cNvPr>
          <p:cNvSpPr txBox="1"/>
          <p:nvPr/>
        </p:nvSpPr>
        <p:spPr>
          <a:xfrm>
            <a:off x="182880" y="150607"/>
            <a:ext cx="11478410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 Findings: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Company Size: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can provide the count of employees within different company sizes for the year 2021.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Part-Time Salaries: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identifies the top 3 job titles with the highest average salaries for part-time employees in 2023.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Mid-Level Salaries: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pinpoints countries where mid-level employees in 2023 earn above the average for their experience level.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Senior Level Salaries: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finds the locations with the highest and lowest average salaries for senior level employees in 2023.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4380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5D14745C-7A0D-849F-B894-CDE6481DF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4AA42BB-761D-A40E-3D64-89052143E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2D360C-386B-4AB8-4F67-0AF79786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BB18D75-84F5-F1A3-B9DC-76C4272F4017}"/>
              </a:ext>
            </a:extLst>
          </p:cNvPr>
          <p:cNvSpPr txBox="1"/>
          <p:nvPr/>
        </p:nvSpPr>
        <p:spPr>
          <a:xfrm>
            <a:off x="430306" y="322729"/>
            <a:ext cx="11424621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Entry-Level Growth: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top 3 countries with the highest entry level salary growth from 2023 to 2024 are identified.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Manager Remote Work: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reveals countries where managers with high salaries ($90,000+) are offered fully remote roles.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Earners: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percentage of employees with fully remote roles earning over $100,000 is determined.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Average Exceedance: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Locations where entry-level salaries exceed the overall market average for entry level positions are found.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2310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4C1EAABD-8D39-6293-A62D-717EF6B71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9FEC8157-B81E-2271-216D-C816AF0A4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EC72AD-DE21-C4DD-AEA4-D8AE6E97ED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93644" y="10"/>
            <a:ext cx="12192000" cy="68579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14E902-FCB6-4777-98C5-DFB74C6F7E87}"/>
              </a:ext>
            </a:extLst>
          </p:cNvPr>
          <p:cNvSpPr txBox="1"/>
          <p:nvPr/>
        </p:nvSpPr>
        <p:spPr>
          <a:xfrm>
            <a:off x="355002" y="311972"/>
            <a:ext cx="1155371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Maximum Salary Countries: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finds the countries that pay the maximum average salary for each Job title.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Employment Type Distribution: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percentage of full time and part time employees for each job title is calculated.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Conceptual Insights: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Role-Based Access Control: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demonstrates the concept of filtering data based on experience level, which can be extended to implement role-based access control.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 Switching: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script provides an example of how salary data can be used to identify high-paying job titles, which can guide career decisions.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780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223</TotalTime>
  <Words>3104</Words>
  <Application>Microsoft Office PowerPoint</Application>
  <PresentationFormat>Widescreen</PresentationFormat>
  <Paragraphs>314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Century Gothic</vt:lpstr>
      <vt:lpstr>Times New Roman</vt:lpstr>
      <vt:lpstr>Wingdings 3</vt:lpstr>
      <vt:lpstr>Slice</vt:lpstr>
      <vt:lpstr>Workforce Data Analysis</vt:lpstr>
      <vt:lpstr>INTODUCTION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Pratik D</dc:creator>
  <cp:lastModifiedBy>Pratik D</cp:lastModifiedBy>
  <cp:revision>1</cp:revision>
  <dcterms:created xsi:type="dcterms:W3CDTF">2025-03-07T10:18:48Z</dcterms:created>
  <dcterms:modified xsi:type="dcterms:W3CDTF">2025-03-07T14:01:49Z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